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199" r:id="rId5"/>
    <p:sldId id="2200" r:id="rId6"/>
    <p:sldId id="2201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6BC7DA7-61C6-FE01-D5D8-A892A102519B}" name="Marie Dangles" initials="MD" userId="S::Marie.Dangles@sib.swiss::7b63edcb-ccf4-4a75-88d0-c14d201c4d6b" providerId="AD"/>
  <p188:author id="{CE5D80B9-1F14-B145-DF47-4868472354CC}" name="Marie Dangles" initials="MD" userId="S::marie.dangles@sib.swiss::7b63edcb-ccf4-4a75-88d0-c14d201c4d6b" providerId="AD"/>
  <p188:author id="{808096D5-8C93-63BC-E4B0-42D5AEA0682D}" name="Maia Berman" initials="MB" userId="S::maia.berman@sib.swiss::1345ac14-4068-45c8-a090-8c43709fd17f" providerId="AD"/>
  <p188:author id="{6B1FADD7-C699-59FF-534C-F7CDC6EE7682}" name="Maia Berman" initials="MB" userId="S::Maia.Berman@sib.swiss::1345ac14-4068-45c8-a090-8c43709fd17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135E4F-A3BB-58D2-9890-E6BA83A2D59F}" v="33" dt="2025-01-15T10:54:05.22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130"/>
    <p:restoredTop sz="81314"/>
  </p:normalViewPr>
  <p:slideViewPr>
    <p:cSldViewPr snapToGrid="0">
      <p:cViewPr varScale="1">
        <p:scale>
          <a:sx n="42" d="100"/>
          <a:sy n="42" d="100"/>
        </p:scale>
        <p:origin x="192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F87670A-975B-8A3E-CA1E-1C95318AB1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>
              <a:latin typeface="Corbel" panose="020B0503020204020204" pitchFamily="34" charset="0"/>
            </a:endParaRP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7AF402A-CBD2-E8BA-AAA8-34E54EAE21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29005-80C1-A548-84CE-9D8F7C27BC60}" type="datetimeFigureOut">
              <a:rPr lang="fr-FR" smtClean="0">
                <a:latin typeface="Corbel" panose="020B0503020204020204" pitchFamily="34" charset="0"/>
              </a:rPr>
              <a:t>15/01/2025</a:t>
            </a:fld>
            <a:endParaRPr lang="fr-FR">
              <a:latin typeface="Corbel" panose="020B0503020204020204" pitchFamily="34" charset="0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918FD6-F4AE-D982-B32D-7F319AFAF6A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>
              <a:latin typeface="Corbel" panose="020B0503020204020204" pitchFamily="34" charset="0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C636B7-0054-2915-21E4-2E5FE70944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A0CD75-09BC-0C48-AAA4-476A4268C9A9}" type="slidenum">
              <a:rPr lang="fr-FR" smtClean="0">
                <a:latin typeface="Corbel" panose="020B0503020204020204" pitchFamily="34" charset="0"/>
              </a:rPr>
              <a:t>‹#›</a:t>
            </a:fld>
            <a:endParaRPr lang="fr-FR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3920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23.png>
</file>

<file path=ppt/media/image24.png>
</file>

<file path=ppt/media/image25.png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Corbel" panose="020B0503020204020204" pitchFamily="34" charset="0"/>
              </a:defRPr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Corbel" panose="020B0503020204020204" pitchFamily="34" charset="0"/>
              </a:defRPr>
            </a:lvl1pPr>
          </a:lstStyle>
          <a:p>
            <a:fld id="{252EF52D-CFFC-FA47-BBAF-74B3994A70AD}" type="datetimeFigureOut">
              <a:rPr lang="fr-FR" smtClean="0"/>
              <a:pPr/>
              <a:t>15/01/2025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Corbel" panose="020B0503020204020204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Corbel" panose="020B0503020204020204" pitchFamily="34" charset="0"/>
              </a:defRPr>
            </a:lvl1pPr>
          </a:lstStyle>
          <a:p>
            <a:fld id="{170F0992-BC5E-544C-9AC1-207704CC8F47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885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Corbel" panose="020B0503020204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0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2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0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2.sv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4.sv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18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6">
            <a:extLst>
              <a:ext uri="{FF2B5EF4-FFF2-40B4-BE49-F238E27FC236}">
                <a16:creationId xmlns:a16="http://schemas.microsoft.com/office/drawing/2014/main" id="{D6A4036E-D85D-A184-409E-2273352F1C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0477"/>
          <a:stretch/>
        </p:blipFill>
        <p:spPr>
          <a:xfrm rot="5400000">
            <a:off x="6516289" y="666647"/>
            <a:ext cx="6323119" cy="502830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84A197B-42EE-7E36-CA2A-208BE5C878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812" y="3053222"/>
            <a:ext cx="6817301" cy="1309483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400" b="0" i="0">
                <a:latin typeface="+mj-lt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3413D0-F0C5-B0D1-C1C4-682D69D9B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0813" y="2483568"/>
            <a:ext cx="6817300" cy="42620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tx1"/>
                </a:solidFill>
                <a:latin typeface="+mn-lt"/>
                <a:cs typeface="Gill Sans" panose="020B05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SUB-TITLE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04F84F-F1E5-7B79-33D4-5383FF6BE8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3913" y="520351"/>
            <a:ext cx="2727302" cy="1311202"/>
          </a:xfrm>
          <a:prstGeom prst="rect">
            <a:avLst/>
          </a:prstGeom>
        </p:spPr>
      </p:pic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73E26040-493B-53F9-2620-DDFB0901DE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1163" y="5355033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/>
            </a:lvl1pPr>
          </a:lstStyle>
          <a:p>
            <a:pPr lvl="0"/>
            <a:r>
              <a:rPr lang="en-GB" noProof="0" dirty="0"/>
              <a:t>Date and location</a:t>
            </a:r>
          </a:p>
        </p:txBody>
      </p:sp>
      <p:pic>
        <p:nvPicPr>
          <p:cNvPr id="7" name="Image 8">
            <a:extLst>
              <a:ext uri="{FF2B5EF4-FFF2-40B4-BE49-F238E27FC236}">
                <a16:creationId xmlns:a16="http://schemas.microsoft.com/office/drawing/2014/main" id="{EC5E4898-5706-F441-9C38-D0C7D97D52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1472"/>
          <a:stretch/>
        </p:blipFill>
        <p:spPr>
          <a:xfrm rot="10800000" flipV="1">
            <a:off x="5217759" y="1525932"/>
            <a:ext cx="4193535" cy="1492608"/>
          </a:xfrm>
          <a:prstGeom prst="rect">
            <a:avLst/>
          </a:prstGeom>
        </p:spPr>
      </p:pic>
      <p:sp>
        <p:nvSpPr>
          <p:cNvPr id="9" name="Espace réservé du texte 4">
            <a:extLst>
              <a:ext uri="{FF2B5EF4-FFF2-40B4-BE49-F238E27FC236}">
                <a16:creationId xmlns:a16="http://schemas.microsoft.com/office/drawing/2014/main" id="{53090551-4FA3-8BD4-932A-287498CAB2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0812" y="5066270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en-GB" noProof="0" dirty="0"/>
              <a:t>Author, Group name </a:t>
            </a:r>
          </a:p>
        </p:txBody>
      </p:sp>
      <p:pic>
        <p:nvPicPr>
          <p:cNvPr id="5" name="Picture 4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1C19E4D0-3074-51FB-06DC-4C49BD099F2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12" y="6163222"/>
            <a:ext cx="1054917" cy="50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55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figures with em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B310AEF-E302-7CA7-22FA-C063913AC3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10" name="Rectangle : coins arrondis 1">
            <a:extLst>
              <a:ext uri="{FF2B5EF4-FFF2-40B4-BE49-F238E27FC236}">
                <a16:creationId xmlns:a16="http://schemas.microsoft.com/office/drawing/2014/main" id="{C518B50C-3518-E963-7EB2-CF27A10646B9}"/>
              </a:ext>
            </a:extLst>
          </p:cNvPr>
          <p:cNvSpPr/>
          <p:nvPr userDrawn="1"/>
        </p:nvSpPr>
        <p:spPr>
          <a:xfrm>
            <a:off x="838200" y="1101600"/>
            <a:ext cx="5043534" cy="2417275"/>
          </a:xfrm>
          <a:prstGeom prst="roundRect">
            <a:avLst>
              <a:gd name="adj" fmla="val 544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1" name="Rectangle : coins arrondis 2">
            <a:extLst>
              <a:ext uri="{FF2B5EF4-FFF2-40B4-BE49-F238E27FC236}">
                <a16:creationId xmlns:a16="http://schemas.microsoft.com/office/drawing/2014/main" id="{AF7FFA4B-45D7-B7FA-6B0D-442AB264A084}"/>
              </a:ext>
            </a:extLst>
          </p:cNvPr>
          <p:cNvSpPr/>
          <p:nvPr userDrawn="1"/>
        </p:nvSpPr>
        <p:spPr>
          <a:xfrm>
            <a:off x="6310265" y="1101600"/>
            <a:ext cx="5043535" cy="2417275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Rectangle : coins arrondis 6">
            <a:extLst>
              <a:ext uri="{FF2B5EF4-FFF2-40B4-BE49-F238E27FC236}">
                <a16:creationId xmlns:a16="http://schemas.microsoft.com/office/drawing/2014/main" id="{DF00A995-522B-4021-102B-BCBD0FD9DCE3}"/>
              </a:ext>
            </a:extLst>
          </p:cNvPr>
          <p:cNvSpPr/>
          <p:nvPr userDrawn="1"/>
        </p:nvSpPr>
        <p:spPr>
          <a:xfrm>
            <a:off x="838200" y="3839175"/>
            <a:ext cx="5043534" cy="2417275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2"/>
              </a:solidFill>
            </a:endParaRPr>
          </a:p>
        </p:txBody>
      </p:sp>
      <p:sp>
        <p:nvSpPr>
          <p:cNvPr id="13" name="Rectangle : coins arrondis 7">
            <a:extLst>
              <a:ext uri="{FF2B5EF4-FFF2-40B4-BE49-F238E27FC236}">
                <a16:creationId xmlns:a16="http://schemas.microsoft.com/office/drawing/2014/main" id="{7816F90A-A539-B087-965E-1578FF34D6E7}"/>
              </a:ext>
            </a:extLst>
          </p:cNvPr>
          <p:cNvSpPr/>
          <p:nvPr userDrawn="1"/>
        </p:nvSpPr>
        <p:spPr>
          <a:xfrm>
            <a:off x="6310265" y="3839175"/>
            <a:ext cx="5043535" cy="2417275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558C04-A85E-141F-D30C-22896D9189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BF415C-547B-26E1-70E8-BB6C2005A4C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20786" y="1206131"/>
            <a:ext cx="4678363" cy="220821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CA972A6-C18B-E653-4933-08A90C461B6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92851" y="1206131"/>
            <a:ext cx="4678363" cy="2208212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8EEE2428-489D-DF92-9019-A2F54EF7ED2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020786" y="3943706"/>
            <a:ext cx="4678363" cy="220821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635DDFA-F6B7-A5DC-0F14-CB6A0C903E2B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492851" y="3943706"/>
            <a:ext cx="4678363" cy="2208212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8951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B9D6A197-143B-AEFD-829C-A370B9E48C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2831686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77F1758D-FA39-78AD-05BA-1F0701430BD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9679579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8AD1FA9F-FAA3-CC60-961C-DDECEC3D8E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3427515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7EB932D8-947A-D8D7-D24E-FCAC4FA07BB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7779767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8086D16-C425-1BC7-0C85-E10C16659F96}"/>
              </a:ext>
            </a:extLst>
          </p:cNvPr>
          <p:cNvSpPr/>
          <p:nvPr userDrawn="1"/>
        </p:nvSpPr>
        <p:spPr>
          <a:xfrm>
            <a:off x="0" y="0"/>
            <a:ext cx="12202633" cy="69008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>
            <a:extLst>
              <a:ext uri="{FF2B5EF4-FFF2-40B4-BE49-F238E27FC236}">
                <a16:creationId xmlns:a16="http://schemas.microsoft.com/office/drawing/2014/main" id="{59498766-DA08-75EA-8073-17495259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4290" y="2718613"/>
            <a:ext cx="4593903" cy="204470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3600" b="1" i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/>
              <a:t>Title</a:t>
            </a:r>
          </a:p>
        </p:txBody>
      </p:sp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A47EA4EA-2597-99C9-7F28-56E9FEE07C9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3565" y="1237683"/>
            <a:ext cx="6479824" cy="4406579"/>
          </a:xfrm>
          <a:custGeom>
            <a:avLst/>
            <a:gdLst>
              <a:gd name="connsiteX0" fmla="*/ 2204504 w 6479824"/>
              <a:gd name="connsiteY0" fmla="*/ 0 h 4406579"/>
              <a:gd name="connsiteX1" fmla="*/ 6479824 w 6479824"/>
              <a:gd name="connsiteY1" fmla="*/ 0 h 4406579"/>
              <a:gd name="connsiteX2" fmla="*/ 6479824 w 6479824"/>
              <a:gd name="connsiteY2" fmla="*/ 2197826 h 4406579"/>
              <a:gd name="connsiteX3" fmla="*/ 6479544 w 6479824"/>
              <a:gd name="connsiteY3" fmla="*/ 2197826 h 4406579"/>
              <a:gd name="connsiteX4" fmla="*/ 6479824 w 6479824"/>
              <a:gd name="connsiteY4" fmla="*/ 2203379 h 4406579"/>
              <a:gd name="connsiteX5" fmla="*/ 4501889 w 6479824"/>
              <a:gd name="connsiteY5" fmla="*/ 4395204 h 4406579"/>
              <a:gd name="connsiteX6" fmla="*/ 4338104 w 6479824"/>
              <a:gd name="connsiteY6" fmla="*/ 4403475 h 4406579"/>
              <a:gd name="connsiteX7" fmla="*/ 4338104 w 6479824"/>
              <a:gd name="connsiteY7" fmla="*/ 4406579 h 4406579"/>
              <a:gd name="connsiteX8" fmla="*/ 4276624 w 6479824"/>
              <a:gd name="connsiteY8" fmla="*/ 4406579 h 4406579"/>
              <a:gd name="connsiteX9" fmla="*/ 2204504 w 6479824"/>
              <a:gd name="connsiteY9" fmla="*/ 4406579 h 4406579"/>
              <a:gd name="connsiteX10" fmla="*/ 2204504 w 6479824"/>
              <a:gd name="connsiteY10" fmla="*/ 4406513 h 4406579"/>
              <a:gd name="connsiteX11" fmla="*/ 2203200 w 6479824"/>
              <a:gd name="connsiteY11" fmla="*/ 4406579 h 4406579"/>
              <a:gd name="connsiteX12" fmla="*/ 0 w 6479824"/>
              <a:gd name="connsiteY12" fmla="*/ 2203379 h 4406579"/>
              <a:gd name="connsiteX13" fmla="*/ 2203200 w 6479824"/>
              <a:gd name="connsiteY13" fmla="*/ 179 h 4406579"/>
              <a:gd name="connsiteX14" fmla="*/ 2204504 w 6479824"/>
              <a:gd name="connsiteY14" fmla="*/ 245 h 4406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79824" h="4406579">
                <a:moveTo>
                  <a:pt x="2204504" y="0"/>
                </a:moveTo>
                <a:lnTo>
                  <a:pt x="6479824" y="0"/>
                </a:lnTo>
                <a:lnTo>
                  <a:pt x="6479824" y="2197826"/>
                </a:lnTo>
                <a:lnTo>
                  <a:pt x="6479544" y="2197826"/>
                </a:lnTo>
                <a:lnTo>
                  <a:pt x="6479824" y="2203379"/>
                </a:lnTo>
                <a:cubicBezTo>
                  <a:pt x="6479824" y="3344124"/>
                  <a:pt x="5612866" y="4282379"/>
                  <a:pt x="4501889" y="4395204"/>
                </a:cubicBezTo>
                <a:lnTo>
                  <a:pt x="4338104" y="4403475"/>
                </a:lnTo>
                <a:lnTo>
                  <a:pt x="4338104" y="4406579"/>
                </a:lnTo>
                <a:lnTo>
                  <a:pt x="4276624" y="4406579"/>
                </a:lnTo>
                <a:lnTo>
                  <a:pt x="2204504" y="4406579"/>
                </a:lnTo>
                <a:lnTo>
                  <a:pt x="2204504" y="4406513"/>
                </a:lnTo>
                <a:lnTo>
                  <a:pt x="2203200" y="4406579"/>
                </a:lnTo>
                <a:cubicBezTo>
                  <a:pt x="986406" y="4406579"/>
                  <a:pt x="0" y="3420173"/>
                  <a:pt x="0" y="2203379"/>
                </a:cubicBezTo>
                <a:cubicBezTo>
                  <a:pt x="0" y="986585"/>
                  <a:pt x="986406" y="179"/>
                  <a:pt x="2203200" y="179"/>
                </a:cubicBezTo>
                <a:lnTo>
                  <a:pt x="2204504" y="24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2" name="Sous-titre 2">
            <a:extLst>
              <a:ext uri="{FF2B5EF4-FFF2-40B4-BE49-F238E27FC236}">
                <a16:creationId xmlns:a16="http://schemas.microsoft.com/office/drawing/2014/main" id="{40B52BE3-5107-0A54-7B28-79B3E81F8D4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69311" y="2058487"/>
            <a:ext cx="4608882" cy="30684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200" b="0" i="0" spc="300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SECTION NUMBER/ SUBTITLE</a:t>
            </a:r>
          </a:p>
        </p:txBody>
      </p:sp>
    </p:spTree>
    <p:extLst>
      <p:ext uri="{BB962C8B-B14F-4D97-AF65-F5344CB8AC3E}">
        <p14:creationId xmlns:p14="http://schemas.microsoft.com/office/powerpoint/2010/main" val="3185301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A9BFEC0-5DA3-56C2-248F-D500D2FE83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896185D-C189-43C8-56F0-DC714250B9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2" name="Content Placeholder 9">
            <a:extLst>
              <a:ext uri="{FF2B5EF4-FFF2-40B4-BE49-F238E27FC236}">
                <a16:creationId xmlns:a16="http://schemas.microsoft.com/office/drawing/2014/main" id="{112190F2-119D-1880-693A-C35BB81F9E5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428915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A9BFEC0-5DA3-56C2-248F-D500D2FE83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29F137C-E460-9399-CD33-4A2C4360A8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83BA3B39-EAE1-433A-6A33-289E6A2626E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868739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F0CCA9F-64B1-86D3-B610-B2B226EAAF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8" name="Image 5">
            <a:extLst>
              <a:ext uri="{FF2B5EF4-FFF2-40B4-BE49-F238E27FC236}">
                <a16:creationId xmlns:a16="http://schemas.microsoft.com/office/drawing/2014/main" id="{362E6140-FFAE-26F1-DE48-719AB018F1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8E097653-5197-A0E7-0D0F-5503D8FF9E9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53981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364D93-5897-7C43-6A16-6A175307F4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A510E9E1-90A9-831D-C2F6-C212AB9CE9C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9E9BDC3A-E9DB-753C-35A5-4FAB18E7EB9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2193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B3413D0-F0C5-B0D1-C1C4-682D69D9BB9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0813" y="2481027"/>
            <a:ext cx="5685187" cy="42620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200" b="0" i="0" cap="all" spc="300" baseline="0">
                <a:solidFill>
                  <a:schemeClr val="tx1"/>
                </a:solidFill>
                <a:latin typeface="Corbel" panose="020B0503020204020204" pitchFamily="34" charset="0"/>
                <a:cs typeface="Gill Sans" panose="020B05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SUB-TITLE</a:t>
            </a:r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F880213D-89B1-3800-87F3-0045D35E0A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15213" y="0"/>
            <a:ext cx="4776787" cy="6858000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304F84F-F1E5-7B79-33D4-5383FF6BE8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3913" y="520351"/>
            <a:ext cx="2727302" cy="1311202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6174D3E9-3CB8-1293-F324-12517D2E2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813" y="3052800"/>
            <a:ext cx="6817301" cy="1309483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GB" sz="4400" b="0" i="0" kern="1200" noProof="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Gill Sans" panose="020B0502020104020203" pitchFamily="34" charset="-79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14BD102C-AA50-9B30-F804-3089D180E7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1164" y="5351168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/>
            </a:lvl1pPr>
          </a:lstStyle>
          <a:p>
            <a:pPr lvl="0"/>
            <a:r>
              <a:rPr lang="en-GB" noProof="0" dirty="0"/>
              <a:t>Date and location</a:t>
            </a:r>
          </a:p>
        </p:txBody>
      </p:sp>
      <p:sp>
        <p:nvSpPr>
          <p:cNvPr id="9" name="Espace réservé du texte 4">
            <a:extLst>
              <a:ext uri="{FF2B5EF4-FFF2-40B4-BE49-F238E27FC236}">
                <a16:creationId xmlns:a16="http://schemas.microsoft.com/office/drawing/2014/main" id="{F42A1719-D5FD-C104-F48D-FEF55559DE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0813" y="5062405"/>
            <a:ext cx="2724150" cy="261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1"/>
            </a:lvl1pPr>
          </a:lstStyle>
          <a:p>
            <a:pPr lvl="0"/>
            <a:r>
              <a:rPr lang="en-GB" noProof="0" dirty="0"/>
              <a:t>Author, Group name </a:t>
            </a:r>
          </a:p>
        </p:txBody>
      </p:sp>
      <p:pic>
        <p:nvPicPr>
          <p:cNvPr id="11" name="Picture 10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6DAA9095-74D9-EEBF-5F10-15053C77C26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12" y="6163222"/>
            <a:ext cx="1054917" cy="50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16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section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EA09CA-36EE-F3C0-0BBA-9FB96C243F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488ACDC-796B-3D38-6C7C-66BA405ADC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91B84487-9C16-DBA9-4F45-D4B5DB2A760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365250"/>
            <a:ext cx="10515599" cy="480218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674380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45D891C-6969-239C-3B65-2BC05D1B9A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C751B8-43CB-171F-4934-1C39A27CCA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477279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D55CDB6B-0D3D-B6B1-5274-D76EBD678D4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0BF0361-23BE-604D-00BB-68E4E829AD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330512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131A041-7A2D-5DF0-312F-374FCDE3D8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08B731-9BD9-0580-0F24-09E82AA023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5968145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6" name="Image 4">
            <a:extLst>
              <a:ext uri="{FF2B5EF4-FFF2-40B4-BE49-F238E27FC236}">
                <a16:creationId xmlns:a16="http://schemas.microsoft.com/office/drawing/2014/main" id="{DB7CC7CD-36EB-30C0-7B63-92EB9A5C875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6E255D-7155-3DC1-36A0-05461143B5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4373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ection conten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3DCF99A6-67DF-D9BC-C50D-0A87828E102D}"/>
              </a:ext>
            </a:extLst>
          </p:cNvPr>
          <p:cNvSpPr/>
          <p:nvPr userDrawn="1"/>
        </p:nvSpPr>
        <p:spPr>
          <a:xfrm>
            <a:off x="0" y="1222745"/>
            <a:ext cx="12192000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B3CDA9-572A-C618-F5C1-D5F99D203D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672911"/>
            <a:ext cx="10515600" cy="235463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/>
            <a:r>
              <a:rPr lang="en-GB" noProof="0" dirty="0"/>
              <a:t>Click to modify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5" name="Espace réservé pour une image  34">
            <a:extLst>
              <a:ext uri="{FF2B5EF4-FFF2-40B4-BE49-F238E27FC236}">
                <a16:creationId xmlns:a16="http://schemas.microsoft.com/office/drawing/2014/main" id="{A645C968-F0EE-32F7-4625-893A218543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1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1" name="Espace réservé pour une image  40">
            <a:extLst>
              <a:ext uri="{FF2B5EF4-FFF2-40B4-BE49-F238E27FC236}">
                <a16:creationId xmlns:a16="http://schemas.microsoft.com/office/drawing/2014/main" id="{E78266C7-8721-F11F-D042-62D3361661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20778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sp>
        <p:nvSpPr>
          <p:cNvPr id="42" name="Espace réservé pour une image  41">
            <a:extLst>
              <a:ext uri="{FF2B5EF4-FFF2-40B4-BE49-F238E27FC236}">
                <a16:creationId xmlns:a16="http://schemas.microsoft.com/office/drawing/2014/main" id="{8F6D8692-7B6B-CC2C-89A5-37D0AEFA22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29490" y="4104036"/>
            <a:ext cx="3339123" cy="2185081"/>
          </a:xfrm>
          <a:custGeom>
            <a:avLst/>
            <a:gdLst>
              <a:gd name="connsiteX0" fmla="*/ 0 w 4082443"/>
              <a:gd name="connsiteY0" fmla="*/ 0 h 2671500"/>
              <a:gd name="connsiteX1" fmla="*/ 1334656 w 4082443"/>
              <a:gd name="connsiteY1" fmla="*/ 0 h 2671500"/>
              <a:gd name="connsiteX2" fmla="*/ 2747787 w 4082443"/>
              <a:gd name="connsiteY2" fmla="*/ 0 h 2671500"/>
              <a:gd name="connsiteX3" fmla="*/ 2747963 w 4082443"/>
              <a:gd name="connsiteY3" fmla="*/ 0 h 2671500"/>
              <a:gd name="connsiteX4" fmla="*/ 2747963 w 4082443"/>
              <a:gd name="connsiteY4" fmla="*/ 9 h 2671500"/>
              <a:gd name="connsiteX5" fmla="*/ 2884248 w 4082443"/>
              <a:gd name="connsiteY5" fmla="*/ 6896 h 2671500"/>
              <a:gd name="connsiteX6" fmla="*/ 4082443 w 4082443"/>
              <a:gd name="connsiteY6" fmla="*/ 1335750 h 2671500"/>
              <a:gd name="connsiteX7" fmla="*/ 2884248 w 4082443"/>
              <a:gd name="connsiteY7" fmla="*/ 2664604 h 2671500"/>
              <a:gd name="connsiteX8" fmla="*/ 2747962 w 4082443"/>
              <a:gd name="connsiteY8" fmla="*/ 2671491 h 2671500"/>
              <a:gd name="connsiteX9" fmla="*/ 2747962 w 4082443"/>
              <a:gd name="connsiteY9" fmla="*/ 2671499 h 2671500"/>
              <a:gd name="connsiteX10" fmla="*/ 2747807 w 4082443"/>
              <a:gd name="connsiteY10" fmla="*/ 2671499 h 2671500"/>
              <a:gd name="connsiteX11" fmla="*/ 2747787 w 4082443"/>
              <a:gd name="connsiteY11" fmla="*/ 2671500 h 2671500"/>
              <a:gd name="connsiteX12" fmla="*/ 2747767 w 4082443"/>
              <a:gd name="connsiteY12" fmla="*/ 2671499 h 2671500"/>
              <a:gd name="connsiteX13" fmla="*/ 1334676 w 4082443"/>
              <a:gd name="connsiteY13" fmla="*/ 2671499 h 2671500"/>
              <a:gd name="connsiteX14" fmla="*/ 1334656 w 4082443"/>
              <a:gd name="connsiteY14" fmla="*/ 2671500 h 2671500"/>
              <a:gd name="connsiteX15" fmla="*/ 1334637 w 4082443"/>
              <a:gd name="connsiteY15" fmla="*/ 2671499 h 2671500"/>
              <a:gd name="connsiteX16" fmla="*/ 1330323 w 4082443"/>
              <a:gd name="connsiteY16" fmla="*/ 2671499 h 2671500"/>
              <a:gd name="connsiteX17" fmla="*/ 1330323 w 4082443"/>
              <a:gd name="connsiteY17" fmla="*/ 2671281 h 2671500"/>
              <a:gd name="connsiteX18" fmla="*/ 1198195 w 4082443"/>
              <a:gd name="connsiteY18" fmla="*/ 2664604 h 2671500"/>
              <a:gd name="connsiteX19" fmla="*/ 6063 w 4082443"/>
              <a:gd name="connsiteY19" fmla="*/ 1463896 h 2671500"/>
              <a:gd name="connsiteX20" fmla="*/ 795 w 4082443"/>
              <a:gd name="connsiteY20" fmla="*/ 1352550 h 2671500"/>
              <a:gd name="connsiteX21" fmla="*/ 0 w 4082443"/>
              <a:gd name="connsiteY21" fmla="*/ 1352550 h 2671500"/>
              <a:gd name="connsiteX22" fmla="*/ 0 w 4082443"/>
              <a:gd name="connsiteY22" fmla="*/ 1335750 h 26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082443" h="2671500">
                <a:moveTo>
                  <a:pt x="0" y="0"/>
                </a:moveTo>
                <a:lnTo>
                  <a:pt x="1334656" y="0"/>
                </a:lnTo>
                <a:lnTo>
                  <a:pt x="2747787" y="0"/>
                </a:lnTo>
                <a:lnTo>
                  <a:pt x="2747963" y="0"/>
                </a:lnTo>
                <a:lnTo>
                  <a:pt x="2747963" y="9"/>
                </a:lnTo>
                <a:lnTo>
                  <a:pt x="2884248" y="6896"/>
                </a:lnTo>
                <a:cubicBezTo>
                  <a:pt x="3557256" y="75300"/>
                  <a:pt x="4082443" y="644143"/>
                  <a:pt x="4082443" y="1335750"/>
                </a:cubicBezTo>
                <a:cubicBezTo>
                  <a:pt x="4082443" y="2027357"/>
                  <a:pt x="3557256" y="2596200"/>
                  <a:pt x="2884248" y="2664604"/>
                </a:cubicBezTo>
                <a:lnTo>
                  <a:pt x="2747962" y="2671491"/>
                </a:lnTo>
                <a:lnTo>
                  <a:pt x="2747962" y="2671499"/>
                </a:lnTo>
                <a:lnTo>
                  <a:pt x="2747807" y="2671499"/>
                </a:lnTo>
                <a:lnTo>
                  <a:pt x="2747787" y="2671500"/>
                </a:lnTo>
                <a:lnTo>
                  <a:pt x="2747767" y="2671499"/>
                </a:lnTo>
                <a:lnTo>
                  <a:pt x="1334676" y="2671499"/>
                </a:lnTo>
                <a:lnTo>
                  <a:pt x="1334656" y="2671500"/>
                </a:lnTo>
                <a:lnTo>
                  <a:pt x="1334637" y="2671499"/>
                </a:lnTo>
                <a:lnTo>
                  <a:pt x="1330323" y="2671499"/>
                </a:lnTo>
                <a:lnTo>
                  <a:pt x="1330323" y="2671281"/>
                </a:lnTo>
                <a:lnTo>
                  <a:pt x="1198195" y="2664604"/>
                </a:lnTo>
                <a:cubicBezTo>
                  <a:pt x="567250" y="2600475"/>
                  <a:pt x="66226" y="2096508"/>
                  <a:pt x="6063" y="1463896"/>
                </a:cubicBezTo>
                <a:lnTo>
                  <a:pt x="795" y="1352550"/>
                </a:lnTo>
                <a:lnTo>
                  <a:pt x="0" y="1352550"/>
                </a:lnTo>
                <a:lnTo>
                  <a:pt x="0" y="133575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en-GB" noProof="0"/>
          </a:p>
        </p:txBody>
      </p:sp>
      <p:pic>
        <p:nvPicPr>
          <p:cNvPr id="7" name="Image 5">
            <a:extLst>
              <a:ext uri="{FF2B5EF4-FFF2-40B4-BE49-F238E27FC236}">
                <a16:creationId xmlns:a16="http://schemas.microsoft.com/office/drawing/2014/main" id="{A19DB2DF-140E-EF43-5DCB-97E0C30206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0188F5-35F8-C73A-64F2-4F36B578CD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78742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300753F-C3F4-96FF-61E0-FF10ABF958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7C887E9-A174-8EE3-D419-4E1096196E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AA2DAFB6-4120-0157-845E-2198873243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0A31A2BD-9D88-F08D-D109-40987069C72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510015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300753F-C3F4-96FF-61E0-FF10ABF958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7C887E9-A174-8EE3-D419-4E1096196E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DB28834-2377-2BA6-AA40-B17CFC2B560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2C58EF55-DFB6-1CAE-C474-F8D0E76AF9D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967742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F408574-C683-1985-6632-7A59AB94C9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9110A95F-7C10-1EBE-E254-51B73F31C2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B046564C-405C-D92E-9921-39F8C498F13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24F84300-D50C-CC9A-515D-1C7A50D2F46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220906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DFDA38C-E54D-EE2E-3D3D-3473EB2C45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F1162257-C28A-4867-07F4-ED60C0E7A9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2D711CD7-613C-60AE-8C72-DA243741090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D732CC7-0FDE-D811-EDB1-AB646764A78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6274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37F542CB-EF84-68BA-9A50-B6575183E8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39011322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section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: avec coins arrondis en haut 7">
            <a:extLst>
              <a:ext uri="{FF2B5EF4-FFF2-40B4-BE49-F238E27FC236}">
                <a16:creationId xmlns:a16="http://schemas.microsoft.com/office/drawing/2014/main" id="{A2421562-4873-AA32-48AC-BEE03DBE8B89}"/>
              </a:ext>
            </a:extLst>
          </p:cNvPr>
          <p:cNvSpPr/>
          <p:nvPr userDrawn="1"/>
        </p:nvSpPr>
        <p:spPr>
          <a:xfrm>
            <a:off x="6311153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avec coins arrondis en haut 8">
            <a:extLst>
              <a:ext uri="{FF2B5EF4-FFF2-40B4-BE49-F238E27FC236}">
                <a16:creationId xmlns:a16="http://schemas.microsoft.com/office/drawing/2014/main" id="{EB53B0F7-BA87-198E-048A-598446C72EA1}"/>
              </a:ext>
            </a:extLst>
          </p:cNvPr>
          <p:cNvSpPr/>
          <p:nvPr userDrawn="1"/>
        </p:nvSpPr>
        <p:spPr>
          <a:xfrm>
            <a:off x="838199" y="1222745"/>
            <a:ext cx="5042647" cy="5635255"/>
          </a:xfrm>
          <a:prstGeom prst="round2SameRect">
            <a:avLst>
              <a:gd name="adj1" fmla="val 5736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0E56CA-9C63-7C92-E3C4-6C836C2F29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B61C4734-C773-C156-A090-61CE06CB75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20FF58A-BBC7-12B7-1C2F-482012CE48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88589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C42C692-4841-FFF1-E1C0-1752D1F5667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636151" y="1660178"/>
            <a:ext cx="4367260" cy="4507259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5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buFontTx/>
              <a:buBlip>
                <a:blip r:embed="rId5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6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4609264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B6083AA-D0FC-9F66-C26A-720F1CB281E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6EDCA-745B-8829-5AD1-A11B03FE14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25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nk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7CB0CE7-DE33-88EE-3423-A4C2C7690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pic>
        <p:nvPicPr>
          <p:cNvPr id="2" name="Image 5">
            <a:extLst>
              <a:ext uri="{FF2B5EF4-FFF2-40B4-BE49-F238E27FC236}">
                <a16:creationId xmlns:a16="http://schemas.microsoft.com/office/drawing/2014/main" id="{C39D1BED-4DD7-EE8D-19B6-DD064B0A9D2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6076" y="201600"/>
            <a:ext cx="506729" cy="506729"/>
          </a:xfrm>
          <a:prstGeom prst="rect">
            <a:avLst/>
          </a:prstGeom>
        </p:spPr>
      </p:pic>
      <p:sp>
        <p:nvSpPr>
          <p:cNvPr id="3" name="Rectangle : coins arrondis 7">
            <a:extLst>
              <a:ext uri="{FF2B5EF4-FFF2-40B4-BE49-F238E27FC236}">
                <a16:creationId xmlns:a16="http://schemas.microsoft.com/office/drawing/2014/main" id="{C024A53D-C380-52AE-2506-8FECF914876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6" name="Espace réservé du texte 11">
            <a:extLst>
              <a:ext uri="{FF2B5EF4-FFF2-40B4-BE49-F238E27FC236}">
                <a16:creationId xmlns:a16="http://schemas.microsoft.com/office/drawing/2014/main" id="{F1FC30D3-09BA-9EBC-E24F-AA6E2EAB362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06" y="2196136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ysClr val="windowText" lastClr="000000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9002916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5" name="Image 6">
            <a:extLst>
              <a:ext uri="{FF2B5EF4-FFF2-40B4-BE49-F238E27FC236}">
                <a16:creationId xmlns:a16="http://schemas.microsoft.com/office/drawing/2014/main" id="{E52BFDE3-65C6-2516-9801-08DE82B1FA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85C4DD-5280-6381-0242-CE01F22BA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954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3" name="Image 4">
            <a:extLst>
              <a:ext uri="{FF2B5EF4-FFF2-40B4-BE49-F238E27FC236}">
                <a16:creationId xmlns:a16="http://schemas.microsoft.com/office/drawing/2014/main" id="{7C1E8E5C-3149-CFAB-E714-FEC68CD2CD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558C21-10BC-317A-A65D-2A6A57ACBF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0160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ection 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9935361-3835-30E7-CA0B-A30C6AA290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1A6571-E23B-5A9D-0558-093D4921C6CA}"/>
              </a:ext>
            </a:extLst>
          </p:cNvPr>
          <p:cNvSpPr/>
          <p:nvPr userDrawn="1"/>
        </p:nvSpPr>
        <p:spPr>
          <a:xfrm>
            <a:off x="1182370" y="1425643"/>
            <a:ext cx="9827260" cy="4765199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FDEB2E9-2DE2-3933-9A0B-238CB6D2E1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8118" y="2308068"/>
            <a:ext cx="7203188" cy="322421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 b="0" i="0">
                <a:solidFill>
                  <a:schemeClr val="bg1"/>
                </a:solidFill>
                <a:latin typeface="+mn-lt"/>
                <a:cs typeface="Gill Sans Light" panose="020B0302020104020203" pitchFamily="34" charset="-79"/>
              </a:defRPr>
            </a:lvl1pPr>
            <a:lvl2pPr algn="ctr">
              <a:defRPr sz="2800">
                <a:solidFill>
                  <a:schemeClr val="bg1"/>
                </a:solidFill>
              </a:defRPr>
            </a:lvl2pPr>
            <a:lvl3pPr algn="ctr">
              <a:defRPr sz="2800">
                <a:solidFill>
                  <a:schemeClr val="bg1"/>
                </a:solidFill>
              </a:defRPr>
            </a:lvl3pPr>
            <a:lvl4pPr algn="ctr">
              <a:defRPr sz="2800">
                <a:solidFill>
                  <a:schemeClr val="bg1"/>
                </a:solidFill>
              </a:defRPr>
            </a:lvl4pPr>
            <a:lvl5pPr algn="ctr"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Text</a:t>
            </a:r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91C01C6B-AFA9-4E83-E39B-4B28EDC8DB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2295" y="201600"/>
            <a:ext cx="514292" cy="506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1329B1-5601-90DB-DAC1-279A701A2E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8828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94396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6471EAE6-704C-C3B2-B0BC-CFA343DD33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4876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384EE32-F3B8-6076-4095-E8334D9BA78C}"/>
              </a:ext>
            </a:extLst>
          </p:cNvPr>
          <p:cNvSpPr/>
          <p:nvPr userDrawn="1"/>
        </p:nvSpPr>
        <p:spPr>
          <a:xfrm>
            <a:off x="0" y="5284640"/>
            <a:ext cx="12192000" cy="16238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5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6062E67-AA0B-A006-FEB6-F218A58AAE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912"/>
          <a:stretch/>
        </p:blipFill>
        <p:spPr>
          <a:xfrm>
            <a:off x="11137315" y="6034572"/>
            <a:ext cx="927686" cy="711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8B5F9D4-7747-ADCB-E6C1-49ADA04EA204}"/>
              </a:ext>
            </a:extLst>
          </p:cNvPr>
          <p:cNvSpPr/>
          <p:nvPr userDrawn="1"/>
        </p:nvSpPr>
        <p:spPr>
          <a:xfrm>
            <a:off x="2690526" y="4878538"/>
            <a:ext cx="430924" cy="3556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5DDB00A-3875-C6F7-B196-88BE08F200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5537693"/>
            <a:ext cx="9144000" cy="558871"/>
          </a:xfrm>
        </p:spPr>
        <p:txBody>
          <a:bodyPr anchor="ctr">
            <a:noAutofit/>
          </a:bodyPr>
          <a:lstStyle>
            <a:lvl1pPr algn="ctr">
              <a:defRPr sz="3200" b="1" i="0"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GB" noProof="0" dirty="0"/>
              <a:t>Text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1115183-FACE-268A-57F0-F265985C2F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6098544"/>
            <a:ext cx="9144000" cy="2918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0" i="0" spc="3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Sub-title</a:t>
            </a:r>
          </a:p>
        </p:txBody>
      </p:sp>
      <p:pic>
        <p:nvPicPr>
          <p:cNvPr id="13" name="Picture 12" descr="A logo with orange and grey letters&#10;&#10;Description automatically generated">
            <a:extLst>
              <a:ext uri="{FF2B5EF4-FFF2-40B4-BE49-F238E27FC236}">
                <a16:creationId xmlns:a16="http://schemas.microsoft.com/office/drawing/2014/main" id="{7929F3CA-82E7-6DD2-D615-F777D5A06B7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2399" y="6099221"/>
            <a:ext cx="1291994" cy="62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830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62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1DB113ED-E4E6-4F61-AFF2-2D6137F50F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tx1"/>
                </a:solidFill>
              </a:defRPr>
            </a:lvl1pPr>
          </a:lstStyle>
          <a:p>
            <a:r>
              <a:rPr lang="en-GB" noProof="0" dirty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2720042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4A197B-42EE-7E36-CA2A-208BE5C878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87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9A746E69-DEDB-F5B5-CAF6-095827C42B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1548055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206A323-E28E-0970-02BD-0A9A42E59FD3}"/>
              </a:ext>
            </a:extLst>
          </p:cNvPr>
          <p:cNvSpPr/>
          <p:nvPr userDrawn="1"/>
        </p:nvSpPr>
        <p:spPr>
          <a:xfrm>
            <a:off x="1182370" y="708797"/>
            <a:ext cx="9827260" cy="5482046"/>
          </a:xfrm>
          <a:prstGeom prst="roundRect">
            <a:avLst>
              <a:gd name="adj" fmla="val 544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2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559E90-99B6-97A4-09B6-E7031AD7A9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DC2582AC-69EE-6A66-007B-371C19BB5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41174" y="2002631"/>
            <a:ext cx="9332844" cy="285273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0" i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Key message text</a:t>
            </a:r>
          </a:p>
        </p:txBody>
      </p:sp>
    </p:spTree>
    <p:extLst>
      <p:ext uri="{BB962C8B-B14F-4D97-AF65-F5344CB8AC3E}">
        <p14:creationId xmlns:p14="http://schemas.microsoft.com/office/powerpoint/2010/main" val="1556764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A240260-958F-F5B6-EDA1-7F63221F47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9DB7C-CCD5-2762-99F6-9387BFF5EB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BFD76F-4B2D-8AFE-0E41-04FBC8DBB5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1819275"/>
            <a:ext cx="10515600" cy="4351338"/>
          </a:xfrm>
        </p:spPr>
        <p:txBody>
          <a:bodyPr/>
          <a:lstStyle>
            <a:lvl2pPr marL="358775" indent="-358775">
              <a:buFontTx/>
              <a:buBlip>
                <a:blip r:embed="rId3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669925" indent="-304800">
              <a:buFontTx/>
              <a:buBlip>
                <a:blip r:embed="rId3"/>
              </a:buBlip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34059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4F1E9F87-214B-A780-CA56-3B0F35E5CEC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1" y="1816100"/>
            <a:ext cx="5181600" cy="435133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2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Third level</a:t>
            </a: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71D74064-9855-E307-BE4C-FF1AC6C9FAD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72199" y="1816100"/>
            <a:ext cx="5181600" cy="4351338"/>
          </a:xfrm>
        </p:spPr>
        <p:txBody>
          <a:bodyPr/>
          <a:lstStyle>
            <a:lvl2pPr marL="358775" indent="-358775">
              <a:spcBef>
                <a:spcPts val="1000"/>
              </a:spcBef>
              <a:buFontTx/>
              <a:buBlip>
                <a:blip r:embed="rId2"/>
              </a:buBlip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2pPr>
            <a:lvl3pPr marL="762000" indent="-374650">
              <a:tabLst/>
              <a:defRPr lang="en-GB" sz="2400" b="0" i="0" kern="1200" dirty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Gill Sans Light" panose="020B0302020104020203" pitchFamily="34" charset="-79"/>
              </a:defRPr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3"/>
              </a:buBlip>
              <a:tabLst/>
            </a:pPr>
            <a:r>
              <a:rPr lang="en-GB" dirty="0"/>
              <a:t>Third level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4096A7F-17E3-1944-DBB4-18263DE8D95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7556" y="6362267"/>
            <a:ext cx="474844" cy="3561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0934A60-C3FD-F1F7-C71C-505AC974FF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246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itre 1">
            <a:extLst>
              <a:ext uri="{FF2B5EF4-FFF2-40B4-BE49-F238E27FC236}">
                <a16:creationId xmlns:a16="http://schemas.microsoft.com/office/drawing/2014/main" id="{D52C7C54-A67B-7C6C-795D-7EEC864AB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0594"/>
            <a:ext cx="10515600" cy="447735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/>
          <a:p>
            <a:r>
              <a:rPr lang="en-GB" noProof="0" dirty="0"/>
              <a:t>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E1AC6A1-85F6-E8C4-97DE-B8C5FC3D5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0"/>
              </a:buBlip>
              <a:tabLst/>
            </a:pPr>
            <a:r>
              <a:rPr lang="en-GB" dirty="0"/>
              <a:t>Second level</a:t>
            </a:r>
          </a:p>
          <a:p>
            <a:pPr marL="714375" lvl="2" indent="-357188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70000"/>
              <a:buFontTx/>
              <a:buBlip>
                <a:blip r:embed="rId40"/>
              </a:buBlip>
              <a:tabLst/>
            </a:pPr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1689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51" r:id="rId2"/>
    <p:sldLayoutId id="2147483704" r:id="rId3"/>
    <p:sldLayoutId id="2147483752" r:id="rId4"/>
    <p:sldLayoutId id="2147483705" r:id="rId5"/>
    <p:sldLayoutId id="2147483703" r:id="rId6"/>
    <p:sldLayoutId id="2147483685" r:id="rId7"/>
    <p:sldLayoutId id="2147483751" r:id="rId8"/>
    <p:sldLayoutId id="2147483652" r:id="rId9"/>
    <p:sldLayoutId id="2147483715" r:id="rId10"/>
    <p:sldLayoutId id="2147483717" r:id="rId11"/>
    <p:sldLayoutId id="2147483753" r:id="rId12"/>
    <p:sldLayoutId id="2147483722" r:id="rId13"/>
    <p:sldLayoutId id="2147483734" r:id="rId14"/>
    <p:sldLayoutId id="2147483739" r:id="rId15"/>
    <p:sldLayoutId id="2147483755" r:id="rId16"/>
    <p:sldLayoutId id="2147483754" r:id="rId17"/>
    <p:sldLayoutId id="2147483756" r:id="rId18"/>
    <p:sldLayoutId id="2147483757" r:id="rId19"/>
    <p:sldLayoutId id="2147483758" r:id="rId20"/>
    <p:sldLayoutId id="2147483728" r:id="rId21"/>
    <p:sldLayoutId id="2147483759" r:id="rId22"/>
    <p:sldLayoutId id="2147483729" r:id="rId23"/>
    <p:sldLayoutId id="2147483736" r:id="rId24"/>
    <p:sldLayoutId id="2147483741" r:id="rId25"/>
    <p:sldLayoutId id="2147483761" r:id="rId26"/>
    <p:sldLayoutId id="2147483760" r:id="rId27"/>
    <p:sldLayoutId id="2147483762" r:id="rId28"/>
    <p:sldLayoutId id="2147483763" r:id="rId29"/>
    <p:sldLayoutId id="2147483764" r:id="rId30"/>
    <p:sldLayoutId id="2147483732" r:id="rId31"/>
    <p:sldLayoutId id="2147483765" r:id="rId32"/>
    <p:sldLayoutId id="2147483733" r:id="rId33"/>
    <p:sldLayoutId id="2147483738" r:id="rId34"/>
    <p:sldLayoutId id="2147483743" r:id="rId35"/>
    <p:sldLayoutId id="2147483655" r:id="rId36"/>
    <p:sldLayoutId id="2147483766" r:id="rId37"/>
    <p:sldLayoutId id="2147483767" r:id="rId38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+mj-lt"/>
          <a:ea typeface="Verdana" panose="020B0604030504040204" pitchFamily="34" charset="0"/>
          <a:cs typeface="Gill Sans" panose="020B0502020104020203" pitchFamily="34" charset="-79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SzPct val="70000"/>
        <a:buFont typeface="Arial" panose="020B0604020202020204" pitchFamily="34" charset="0"/>
        <a:buNone/>
        <a:tabLst/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1pPr>
      <a:lvl2pPr marL="358775" indent="-358775" algn="l" defTabSz="914400" rtl="0" eaLnBrk="1" latinLnBrk="0" hangingPunct="1">
        <a:lnSpc>
          <a:spcPct val="90000"/>
        </a:lnSpc>
        <a:spcBef>
          <a:spcPts val="500"/>
        </a:spcBef>
        <a:buSzPct val="70000"/>
        <a:buFontTx/>
        <a:buBlip>
          <a:blip r:embed="rId41"/>
        </a:buBlip>
        <a:tabLst/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2pPr>
      <a:lvl3pPr marL="358775" indent="-358775" algn="l" defTabSz="914400" rtl="0" eaLnBrk="1" latinLnBrk="0" hangingPunct="1">
        <a:lnSpc>
          <a:spcPct val="90000"/>
        </a:lnSpc>
        <a:spcBef>
          <a:spcPts val="500"/>
        </a:spcBef>
        <a:buSzPct val="70000"/>
        <a:buFontTx/>
        <a:buBlip>
          <a:blip r:embed="rId41"/>
        </a:buBlip>
        <a:defRPr sz="2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3pPr>
      <a:lvl4pPr marL="358775" indent="0" algn="l" defTabSz="914400" rtl="0" eaLnBrk="1" latinLnBrk="0" hangingPunct="1">
        <a:lnSpc>
          <a:spcPct val="90000"/>
        </a:lnSpc>
        <a:spcBef>
          <a:spcPts val="500"/>
        </a:spcBef>
        <a:buSzPct val="70000"/>
        <a:buFont typeface="Arial" panose="020B0604020202020204" pitchFamily="34" charset="0"/>
        <a:buNone/>
        <a:defRPr sz="14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4pPr>
      <a:lvl5pPr marL="358775" indent="0" algn="l" defTabSz="914400" rtl="0" eaLnBrk="1" latinLnBrk="0" hangingPunct="1">
        <a:lnSpc>
          <a:spcPct val="90000"/>
        </a:lnSpc>
        <a:spcBef>
          <a:spcPts val="500"/>
        </a:spcBef>
        <a:buSzPct val="70000"/>
        <a:buFont typeface="Arial" panose="020B0604020202020204" pitchFamily="34" charset="0"/>
        <a:buNone/>
        <a:defRPr sz="1000" b="0" i="0" kern="1200">
          <a:solidFill>
            <a:schemeClr val="tx1"/>
          </a:solidFill>
          <a:latin typeface="+mn-lt"/>
          <a:ea typeface="Tahoma" panose="020B0604030504040204" pitchFamily="34" charset="0"/>
          <a:cs typeface="Gill Sans Light" panose="020B03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6FD8D-C922-1A11-5CB5-DE8B56B74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sz="4000" dirty="0">
                <a:ea typeface="+mj-lt"/>
                <a:cs typeface="+mj-lt"/>
              </a:rPr>
              <a:t>Exam – for 0.5 ECTS credit points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12D690-6358-E982-5BE5-42097EDAC1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spcBef>
                <a:spcPts val="1001"/>
              </a:spcBef>
            </a:pPr>
            <a:r>
              <a:rPr lang="en-US" sz="1900" b="1" dirty="0">
                <a:solidFill>
                  <a:srgbClr val="262626"/>
                </a:solidFill>
                <a:ea typeface="+mn-lt"/>
                <a:cs typeface="+mn-lt"/>
              </a:rPr>
              <a:t>Data: </a:t>
            </a:r>
            <a:r>
              <a:rPr lang="en-US" sz="1900" dirty="0">
                <a:solidFill>
                  <a:srgbClr val="262626"/>
                </a:solidFill>
                <a:ea typeface="+mn-lt"/>
                <a:cs typeface="+mn-lt"/>
              </a:rPr>
              <a:t>A set of data collected from students at the University of Lausanne is available in the file </a:t>
            </a:r>
            <a:r>
              <a:rPr lang="en-US" sz="1900" b="1" dirty="0">
                <a:solidFill>
                  <a:srgbClr val="000000"/>
                </a:solidFill>
                <a:ea typeface="+mn-lt"/>
                <a:cs typeface="+mn-lt"/>
              </a:rPr>
              <a:t>etubiol.csv</a:t>
            </a:r>
            <a:r>
              <a:rPr lang="en-US" sz="1900" dirty="0">
                <a:solidFill>
                  <a:srgbClr val="000000"/>
                </a:solidFill>
                <a:ea typeface="+mn-lt"/>
                <a:cs typeface="+mn-lt"/>
              </a:rPr>
              <a:t> (courtesy of F. Schütz).</a:t>
            </a:r>
            <a:r>
              <a:rPr lang="en-US" sz="1900" dirty="0">
                <a:solidFill>
                  <a:srgbClr val="FF0000"/>
                </a:solidFill>
                <a:ea typeface="+mn-lt"/>
                <a:cs typeface="+mn-lt"/>
              </a:rPr>
              <a:t> </a:t>
            </a:r>
          </a:p>
          <a:p>
            <a:pPr>
              <a:spcBef>
                <a:spcPts val="1001"/>
              </a:spcBef>
            </a:pPr>
            <a:r>
              <a:rPr lang="en-US" sz="1900" b="1" dirty="0">
                <a:solidFill>
                  <a:srgbClr val="262626"/>
                </a:solidFill>
                <a:ea typeface="+mn-lt"/>
                <a:cs typeface="+mn-lt"/>
              </a:rPr>
              <a:t>Goals: </a:t>
            </a:r>
            <a:r>
              <a:rPr lang="en-US" sz="1900" dirty="0">
                <a:solidFill>
                  <a:srgbClr val="262626"/>
                </a:solidFill>
                <a:ea typeface="+mn-lt"/>
                <a:cs typeface="+mn-lt"/>
              </a:rPr>
              <a:t>Get to know the overall structure of the data. Summarize variables numerically and graphically. Model relationships between variables.</a:t>
            </a:r>
          </a:p>
          <a:p>
            <a:pPr>
              <a:spcBef>
                <a:spcPts val="1001"/>
              </a:spcBef>
            </a:pPr>
            <a:endParaRPr lang="en-US" sz="1900" dirty="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spcBef>
                <a:spcPts val="1001"/>
              </a:spcBef>
            </a:pPr>
            <a:r>
              <a:rPr lang="en-US" sz="1900" b="1" dirty="0">
                <a:solidFill>
                  <a:srgbClr val="000000"/>
                </a:solidFill>
                <a:ea typeface="+mn-lt"/>
                <a:cs typeface="+mn-lt"/>
              </a:rPr>
              <a:t>   Exam is graded as "pass" or "fail".</a:t>
            </a:r>
            <a:endParaRPr lang="en-US" sz="1900" dirty="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spcBef>
                <a:spcPts val="1001"/>
              </a:spcBef>
            </a:pPr>
            <a:r>
              <a:rPr lang="en-US" sz="1900" dirty="0">
                <a:solidFill>
                  <a:srgbClr val="262626"/>
                </a:solidFill>
                <a:ea typeface="+mn-lt"/>
                <a:cs typeface="+mn-lt"/>
              </a:rPr>
              <a:t>    For a pass: </a:t>
            </a:r>
          </a:p>
          <a:p>
            <a:pPr marL="459740" lvl="2" indent="-226060">
              <a:spcBef>
                <a:spcPts val="1001"/>
              </a:spcBef>
              <a:buFont typeface="Arial,Sans-Serif"/>
              <a:buChar char="•"/>
            </a:pPr>
            <a:r>
              <a:rPr lang="en-US" sz="1900" dirty="0">
                <a:solidFill>
                  <a:srgbClr val="262626"/>
                </a:solidFill>
                <a:latin typeface="Corbel"/>
                <a:ea typeface="Tahoma"/>
                <a:cs typeface="Arial"/>
              </a:rPr>
              <a:t>Do all exercises, add comments to explain what you do and why</a:t>
            </a:r>
          </a:p>
          <a:p>
            <a:pPr marL="459740" lvl="2" indent="-226060">
              <a:spcBef>
                <a:spcPts val="1001"/>
              </a:spcBef>
              <a:buFont typeface="Arial,Sans-Serif"/>
              <a:buChar char="•"/>
            </a:pPr>
            <a:r>
              <a:rPr lang="en-US" sz="1900" dirty="0">
                <a:solidFill>
                  <a:srgbClr val="262626"/>
                </a:solidFill>
                <a:latin typeface="Corbel"/>
                <a:ea typeface="Tahoma"/>
                <a:cs typeface="Arial"/>
              </a:rPr>
              <a:t>Copy relevant output from command line into your script file as comments</a:t>
            </a:r>
          </a:p>
          <a:p>
            <a:pPr marL="459740" lvl="2" indent="-226060">
              <a:spcBef>
                <a:spcPts val="1001"/>
              </a:spcBef>
              <a:buFont typeface="Arial,Sans-Serif"/>
              <a:buChar char="•"/>
            </a:pPr>
            <a:r>
              <a:rPr lang="en-US" sz="1900" dirty="0">
                <a:solidFill>
                  <a:srgbClr val="262626"/>
                </a:solidFill>
                <a:latin typeface="Corbel"/>
                <a:ea typeface="Tahoma"/>
                <a:cs typeface="Arial"/>
              </a:rPr>
              <a:t>Use R functions to import data and export graphics (not GUI buttons)</a:t>
            </a:r>
          </a:p>
          <a:p>
            <a:pPr>
              <a:spcBef>
                <a:spcPts val="1001"/>
              </a:spcBef>
            </a:pPr>
            <a:endParaRPr lang="en-US" sz="19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723900" lvl="1" indent="-261620">
              <a:spcBef>
                <a:spcPts val="1001"/>
              </a:spcBef>
              <a:buFont typeface="Arial,Sans-Serif"/>
              <a:buChar char="•"/>
            </a:pPr>
            <a:r>
              <a:rPr lang="en-US" sz="1900" dirty="0">
                <a:solidFill>
                  <a:srgbClr val="262626"/>
                </a:solidFill>
                <a:latin typeface="Corbel"/>
                <a:ea typeface="Tahoma"/>
                <a:cs typeface="Arial"/>
              </a:rPr>
              <a:t>Submit analysis by e-mail to  the trainer, at the latest 1 week after the course.</a:t>
            </a:r>
          </a:p>
          <a:p>
            <a:pPr marL="723900" lvl="1" indent="-261620">
              <a:spcBef>
                <a:spcPts val="1001"/>
              </a:spcBef>
              <a:buFont typeface="Arial,Sans-Serif"/>
              <a:buChar char="•"/>
            </a:pPr>
            <a:r>
              <a:rPr lang="en-US" sz="19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Subject line: </a:t>
            </a:r>
            <a:r>
              <a:rPr lang="en-US" sz="1900" dirty="0">
                <a:solidFill>
                  <a:srgbClr val="323130"/>
                </a:solidFill>
                <a:latin typeface="Corbel"/>
                <a:ea typeface="Tahoma"/>
                <a:cs typeface="Arial"/>
              </a:rPr>
              <a:t>Exam FSWR</a:t>
            </a:r>
          </a:p>
          <a:p>
            <a:pPr marL="723900" lvl="1" indent="-261620">
              <a:spcBef>
                <a:spcPts val="1001"/>
              </a:spcBef>
              <a:buFont typeface="Arial,Sans-Serif"/>
              <a:buChar char="•"/>
            </a:pPr>
            <a:r>
              <a:rPr lang="en-US" sz="19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Please bundle your script and graphics in a .zip file named  &lt;name&gt;_&lt;surname&gt;.zip</a:t>
            </a:r>
          </a:p>
          <a:p>
            <a:pPr>
              <a:spcBef>
                <a:spcPts val="1001"/>
              </a:spcBef>
            </a:pPr>
            <a:endParaRPr lang="en-US" sz="1700" dirty="0">
              <a:solidFill>
                <a:srgbClr val="000000"/>
              </a:solidFill>
              <a:latin typeface="Corbel"/>
              <a:cs typeface="Arial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1701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7D71C-7C10-DEE8-8BCB-7AF5D0F6B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Exam - part I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25E7DC-322C-DDAD-5E15-D23ACEF09D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001"/>
              </a:spcBef>
            </a:pPr>
            <a:r>
              <a:rPr lang="en-US" sz="1800" dirty="0">
                <a:solidFill>
                  <a:srgbClr val="262626"/>
                </a:solidFill>
                <a:ea typeface="+mn-lt"/>
                <a:cs typeface="+mn-lt"/>
              </a:rPr>
              <a:t>Let's explore the dataset to see what it contains. </a:t>
            </a:r>
          </a:p>
          <a:p>
            <a:pPr marL="448945" lvl="1" indent="-177165">
              <a:spcBef>
                <a:spcPts val="782"/>
              </a:spcBef>
              <a:spcAft>
                <a:spcPts val="283"/>
              </a:spcAft>
              <a:buAutoNum type="arabi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 Have look at the file in R text editor to get familiar with it.</a:t>
            </a:r>
          </a:p>
          <a:p>
            <a:pPr marL="448945" lvl="1" indent="-177165">
              <a:spcBef>
                <a:spcPts val="782"/>
              </a:spcBef>
              <a:spcAft>
                <a:spcPts val="283"/>
              </a:spcAft>
              <a:buAutoNum type="arabi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 Open a new script file in R studio, comment it and save it.</a:t>
            </a:r>
          </a:p>
          <a:p>
            <a:pPr marL="448945" lvl="1" indent="-177165">
              <a:spcBef>
                <a:spcPts val="782"/>
              </a:spcBef>
              <a:spcAft>
                <a:spcPts val="283"/>
              </a:spcAft>
              <a:buAutoNum type="arabi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 Read the file, assign it to object "df". Examine "df". </a:t>
            </a:r>
          </a:p>
          <a:p>
            <a:pPr marL="647700" lvl="2" indent="-212090">
              <a:spcBef>
                <a:spcPts val="782"/>
              </a:spcBef>
              <a:spcAft>
                <a:spcPts val="283"/>
              </a:spcAft>
              <a:buAutoNum type="alphaL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How many observations and variables does the dataset have? </a:t>
            </a:r>
          </a:p>
          <a:p>
            <a:pPr marL="647700" lvl="2" indent="-212090">
              <a:spcBef>
                <a:spcPts val="782"/>
              </a:spcBef>
              <a:spcAft>
                <a:spcPts val="283"/>
              </a:spcAft>
              <a:buAutoNum type="alphaL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What is the structure of the dataset?  </a:t>
            </a:r>
          </a:p>
          <a:p>
            <a:pPr marL="647700" lvl="2" indent="-212090">
              <a:spcBef>
                <a:spcPts val="782"/>
              </a:spcBef>
              <a:spcAft>
                <a:spcPts val="283"/>
              </a:spcAft>
              <a:buAutoNum type="alphaL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What are the names and types of the variables? </a:t>
            </a:r>
          </a:p>
          <a:p>
            <a:pPr marL="647700" lvl="2" indent="-212090">
              <a:spcBef>
                <a:spcPts val="782"/>
              </a:spcBef>
              <a:spcAft>
                <a:spcPts val="283"/>
              </a:spcAft>
              <a:buAutoNum type="alphaL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Get the summary statistics of  "df".</a:t>
            </a:r>
          </a:p>
          <a:p>
            <a:pPr marL="448945" lvl="1" indent="-177165">
              <a:spcBef>
                <a:spcPts val="782"/>
              </a:spcBef>
              <a:spcAft>
                <a:spcPts val="283"/>
              </a:spcAft>
              <a:buAutoNum type="arabi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 Calculate the BMI of each person and add an extra variable "</a:t>
            </a:r>
            <a:r>
              <a:rPr lang="en-US" sz="1800" err="1">
                <a:solidFill>
                  <a:srgbClr val="262626"/>
                </a:solidFill>
                <a:latin typeface="Corbel"/>
                <a:ea typeface="Tahoma"/>
                <a:cs typeface="Arial"/>
              </a:rPr>
              <a:t>bmi</a:t>
            </a: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" to a new data frame "</a:t>
            </a:r>
            <a:r>
              <a:rPr lang="en-US" sz="1800" err="1">
                <a:solidFill>
                  <a:srgbClr val="262626"/>
                </a:solidFill>
                <a:latin typeface="Corbel"/>
                <a:ea typeface="Tahoma"/>
                <a:cs typeface="Arial"/>
              </a:rPr>
              <a:t>df_bmi</a:t>
            </a: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". Check that </a:t>
            </a:r>
            <a:r>
              <a:rPr lang="en-US" sz="1800" err="1">
                <a:solidFill>
                  <a:srgbClr val="262626"/>
                </a:solidFill>
                <a:latin typeface="Corbel"/>
                <a:ea typeface="Tahoma"/>
                <a:cs typeface="Arial"/>
              </a:rPr>
              <a:t>df_bmi</a:t>
            </a: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 contains a new column “</a:t>
            </a:r>
            <a:r>
              <a:rPr lang="en-US" sz="1800" err="1">
                <a:solidFill>
                  <a:srgbClr val="262626"/>
                </a:solidFill>
                <a:latin typeface="Corbel"/>
                <a:ea typeface="Tahoma"/>
                <a:cs typeface="Arial"/>
              </a:rPr>
              <a:t>bmi</a:t>
            </a: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”. Export </a:t>
            </a:r>
            <a:r>
              <a:rPr lang="en-US" sz="1800" err="1">
                <a:solidFill>
                  <a:srgbClr val="262626"/>
                </a:solidFill>
                <a:latin typeface="Corbel"/>
                <a:ea typeface="Tahoma"/>
                <a:cs typeface="Arial"/>
              </a:rPr>
              <a:t>df_bmi</a:t>
            </a: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 to a csv file. (Google the BMI formula). Typical BMI values should range between 15 and 35. Check if this is the case here.</a:t>
            </a:r>
          </a:p>
          <a:p>
            <a:pPr marL="448945" lvl="1" indent="-177165">
              <a:spcBef>
                <a:spcPts val="782"/>
              </a:spcBef>
              <a:spcAft>
                <a:spcPts val="283"/>
              </a:spcAft>
              <a:buAutoNum type="arabicParenR"/>
            </a:pPr>
            <a:r>
              <a:rPr lang="en-US" sz="1800">
                <a:solidFill>
                  <a:srgbClr val="262626"/>
                </a:solidFill>
                <a:latin typeface="Corbel"/>
                <a:ea typeface="Tahoma"/>
                <a:cs typeface="Arial"/>
              </a:rPr>
              <a:t> Make a global scatter plot of all pairs of variables in the dataset.</a:t>
            </a:r>
          </a:p>
          <a:p>
            <a:endParaRPr lang="en-GB" dirty="0"/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45B4AB42-54A7-E077-BD81-DD07DCC66661}"/>
              </a:ext>
            </a:extLst>
          </p:cNvPr>
          <p:cNvSpPr txBox="1"/>
          <p:nvPr/>
        </p:nvSpPr>
        <p:spPr>
          <a:xfrm>
            <a:off x="838780" y="794382"/>
            <a:ext cx="7900827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 rtlCol="0" anchor="t">
            <a:spAutoFit/>
          </a:bodyPr>
          <a:lstStyle>
            <a:defPPr>
              <a:defRPr lang="en-CH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b="1" err="1">
                <a:latin typeface="Corbel"/>
                <a:cs typeface="Calibri"/>
              </a:rPr>
              <a:t>Important</a:t>
            </a:r>
            <a:r>
              <a:rPr lang="de-CH" b="1" dirty="0">
                <a:latin typeface="Corbel"/>
                <a:cs typeface="Calibri"/>
              </a:rPr>
              <a:t> </a:t>
            </a:r>
            <a:r>
              <a:rPr lang="de-CH" b="1" err="1">
                <a:latin typeface="Corbel"/>
                <a:cs typeface="Calibri"/>
              </a:rPr>
              <a:t>note</a:t>
            </a:r>
            <a:r>
              <a:rPr lang="de-CH" b="1" dirty="0">
                <a:latin typeface="Corbel"/>
                <a:cs typeface="Calibri"/>
              </a:rPr>
              <a:t> on variable </a:t>
            </a:r>
            <a:r>
              <a:rPr lang="de-CH" b="1" err="1">
                <a:latin typeface="Corbel"/>
                <a:cs typeface="Calibri"/>
              </a:rPr>
              <a:t>names</a:t>
            </a:r>
            <a:r>
              <a:rPr lang="de-CH" b="1" dirty="0">
                <a:latin typeface="Corbel"/>
                <a:cs typeface="Calibri"/>
              </a:rPr>
              <a:t> in </a:t>
            </a:r>
            <a:r>
              <a:rPr lang="de-CH" b="1" err="1">
                <a:latin typeface="Corbel"/>
                <a:cs typeface="Calibri"/>
              </a:rPr>
              <a:t>the</a:t>
            </a:r>
            <a:r>
              <a:rPr lang="de-CH" b="1" dirty="0">
                <a:latin typeface="Corbel"/>
                <a:cs typeface="Calibri"/>
              </a:rPr>
              <a:t> </a:t>
            </a:r>
            <a:r>
              <a:rPr lang="de-CH" b="1" err="1">
                <a:latin typeface="Corbel"/>
                <a:cs typeface="Calibri"/>
              </a:rPr>
              <a:t>data</a:t>
            </a:r>
            <a:r>
              <a:rPr lang="de-CH" b="1" dirty="0">
                <a:latin typeface="Corbel"/>
                <a:cs typeface="Calibri"/>
              </a:rPr>
              <a:t> </a:t>
            </a:r>
            <a:r>
              <a:rPr lang="de-CH" b="1" err="1">
                <a:latin typeface="Corbel"/>
                <a:cs typeface="Calibri"/>
              </a:rPr>
              <a:t>set</a:t>
            </a:r>
            <a:r>
              <a:rPr lang="de-CH" b="1" dirty="0">
                <a:latin typeface="Corbel"/>
                <a:cs typeface="Calibri"/>
              </a:rPr>
              <a:t>:</a:t>
            </a:r>
          </a:p>
          <a:p>
            <a:r>
              <a:rPr lang="de-CH" b="1" dirty="0" err="1">
                <a:latin typeface="Corbel"/>
                <a:cs typeface="Calibri"/>
              </a:rPr>
              <a:t>height_M</a:t>
            </a:r>
            <a:r>
              <a:rPr lang="de-CH" dirty="0">
                <a:latin typeface="Corbel"/>
                <a:cs typeface="Calibri"/>
              </a:rPr>
              <a:t>:   </a:t>
            </a:r>
            <a:r>
              <a:rPr lang="de-CH" dirty="0" err="1">
                <a:latin typeface="Corbel"/>
                <a:cs typeface="Calibri"/>
              </a:rPr>
              <a:t>height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of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mother</a:t>
            </a:r>
            <a:r>
              <a:rPr lang="de-CH" dirty="0">
                <a:latin typeface="Corbel"/>
                <a:cs typeface="Calibri"/>
              </a:rPr>
              <a:t>                     </a:t>
            </a:r>
            <a:r>
              <a:rPr lang="de-CH" b="1" dirty="0" err="1">
                <a:latin typeface="Corbel"/>
                <a:cs typeface="Calibri"/>
              </a:rPr>
              <a:t>n_siblings_F</a:t>
            </a:r>
            <a:r>
              <a:rPr lang="de-CH" dirty="0">
                <a:latin typeface="Corbel"/>
                <a:cs typeface="Calibri"/>
              </a:rPr>
              <a:t>:  </a:t>
            </a:r>
            <a:r>
              <a:rPr lang="de-CH" dirty="0" err="1">
                <a:latin typeface="Corbel"/>
                <a:cs typeface="Calibri"/>
              </a:rPr>
              <a:t>number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of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female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siblings</a:t>
            </a:r>
            <a:endParaRPr lang="de-CH" dirty="0">
              <a:latin typeface="Corbel"/>
              <a:cs typeface="Calibri"/>
            </a:endParaRPr>
          </a:p>
          <a:p>
            <a:r>
              <a:rPr lang="de-CH" b="1" dirty="0" err="1">
                <a:latin typeface="Corbel"/>
                <a:cs typeface="Calibri"/>
              </a:rPr>
              <a:t>height_F</a:t>
            </a:r>
            <a:r>
              <a:rPr lang="de-CH" dirty="0">
                <a:latin typeface="Corbel"/>
                <a:cs typeface="Calibri"/>
              </a:rPr>
              <a:t>:     </a:t>
            </a:r>
            <a:r>
              <a:rPr lang="de-CH" dirty="0" err="1">
                <a:latin typeface="Corbel"/>
                <a:cs typeface="Calibri"/>
              </a:rPr>
              <a:t>height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of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father</a:t>
            </a:r>
            <a:r>
              <a:rPr lang="de-CH" dirty="0">
                <a:latin typeface="Corbel"/>
                <a:cs typeface="Calibri"/>
              </a:rPr>
              <a:t>                       </a:t>
            </a:r>
            <a:r>
              <a:rPr lang="de-CH" b="1" dirty="0" err="1">
                <a:latin typeface="Corbel"/>
                <a:cs typeface="Calibri"/>
              </a:rPr>
              <a:t>n_siblings_M</a:t>
            </a:r>
            <a:r>
              <a:rPr lang="de-CH" dirty="0">
                <a:latin typeface="Corbel"/>
                <a:cs typeface="Calibri"/>
              </a:rPr>
              <a:t>: </a:t>
            </a:r>
            <a:r>
              <a:rPr lang="de-CH" dirty="0" err="1">
                <a:latin typeface="Corbel"/>
                <a:cs typeface="Calibri"/>
              </a:rPr>
              <a:t>number</a:t>
            </a:r>
            <a:r>
              <a:rPr lang="de-CH" dirty="0">
                <a:latin typeface="Corbel"/>
                <a:cs typeface="Calibri"/>
              </a:rPr>
              <a:t> </a:t>
            </a:r>
            <a:r>
              <a:rPr lang="de-CH" dirty="0" err="1">
                <a:latin typeface="Corbel"/>
                <a:cs typeface="Calibri"/>
              </a:rPr>
              <a:t>of</a:t>
            </a:r>
            <a:r>
              <a:rPr lang="de-CH" dirty="0">
                <a:latin typeface="Corbel"/>
                <a:cs typeface="Calibri"/>
              </a:rPr>
              <a:t> male </a:t>
            </a:r>
            <a:r>
              <a:rPr lang="de-CH" dirty="0" err="1">
                <a:latin typeface="Corbel"/>
                <a:cs typeface="Calibri"/>
              </a:rPr>
              <a:t>siblings</a:t>
            </a:r>
            <a:endParaRPr lang="en-CH" dirty="0">
              <a:latin typeface="Corbel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4841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C3E1A-DE78-8E44-6099-33D554D27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  <a:cs typeface="Gill Sans"/>
              </a:rPr>
              <a:t>Exam – part II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2F9D2-2F1B-B278-E002-EA90EC192C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782"/>
              </a:spcBef>
              <a:spcAft>
                <a:spcPts val="283"/>
              </a:spcAft>
            </a:pPr>
            <a:r>
              <a:rPr lang="en-US" sz="1800" dirty="0">
                <a:solidFill>
                  <a:srgbClr val="000000"/>
                </a:solidFill>
                <a:ea typeface="+mn-lt"/>
                <a:cs typeface="+mn-lt"/>
              </a:rPr>
              <a:t>Investigate the following questions with numerical summaries and visual elements, as well as statistical analysis when possible:</a:t>
            </a:r>
          </a:p>
          <a:p>
            <a:pPr marL="612140" lvl="1" indent="-340360">
              <a:spcBef>
                <a:spcPts val="782"/>
              </a:spcBef>
              <a:spcAft>
                <a:spcPts val="283"/>
              </a:spcAft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Is there a difference in </a:t>
            </a:r>
            <a:r>
              <a:rPr lang="en-US" sz="16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bmi</a:t>
            </a:r>
            <a:r>
              <a:rPr lang="en-US" sz="16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means between males and females?</a:t>
            </a:r>
          </a:p>
          <a:p>
            <a:pPr marL="612140" lvl="1" indent="-340360">
              <a:spcBef>
                <a:spcPts val="782"/>
              </a:spcBef>
              <a:spcAft>
                <a:spcPts val="283"/>
              </a:spcAft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Is there a difference in </a:t>
            </a:r>
            <a:r>
              <a:rPr lang="en-US" sz="16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bmi</a:t>
            </a:r>
            <a:r>
              <a:rPr lang="en-US" sz="16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means between smokers and non-smokers?</a:t>
            </a:r>
          </a:p>
          <a:p>
            <a:pPr marL="612140" lvl="1" indent="-340360">
              <a:spcBef>
                <a:spcPts val="782"/>
              </a:spcBef>
              <a:spcAft>
                <a:spcPts val="283"/>
              </a:spcAft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How strong is the linear (Pearson) correlation between shoe size and height? Is it significant?</a:t>
            </a:r>
          </a:p>
          <a:p>
            <a:pPr marL="612140" lvl="1" indent="-340360">
              <a:spcBef>
                <a:spcPts val="782"/>
              </a:spcBef>
              <a:spcAft>
                <a:spcPts val="283"/>
              </a:spcAft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If you model a linear relationship, how much does the shoe size increase per added cm of height? Is the change significant? What if you do this for males and females separately?</a:t>
            </a:r>
          </a:p>
          <a:p>
            <a:pPr marL="612140" lvl="1" indent="-340360">
              <a:spcBef>
                <a:spcPts val="782"/>
              </a:spcBef>
              <a:spcAft>
                <a:spcPts val="283"/>
              </a:spcAft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Come up with a question of your own that includes one or more variable(s) of your choosing from the </a:t>
            </a:r>
            <a:r>
              <a:rPr lang="en-US" sz="16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etubiol</a:t>
            </a:r>
            <a:r>
              <a:rPr lang="en-US" sz="16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data set and investigate it.</a:t>
            </a:r>
          </a:p>
          <a:p>
            <a:pPr marL="344805" indent="-340360">
              <a:spcBef>
                <a:spcPts val="782"/>
              </a:spcBef>
              <a:spcAft>
                <a:spcPts val="283"/>
              </a:spcAft>
              <a:buFont typeface="Arial,Sans-Serif"/>
              <a:buChar char="•"/>
            </a:pPr>
            <a:r>
              <a:rPr lang="en-US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Make plots as seen in the course to try to give visualization-based answers to these questions. You can use multiple plots per question.</a:t>
            </a:r>
          </a:p>
          <a:p>
            <a:pPr marL="344805" indent="-340360">
              <a:spcBef>
                <a:spcPts val="782"/>
              </a:spcBef>
              <a:spcAft>
                <a:spcPts val="283"/>
              </a:spcAft>
              <a:buFont typeface="Arial,Sans-Serif"/>
              <a:buChar char="•"/>
            </a:pPr>
            <a:r>
              <a:rPr lang="en-US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If possible, test your hypotheses using tests and modeling techniques from the course, based on the type of variables you have. </a:t>
            </a:r>
            <a:r>
              <a:rPr lang="fr-CH" sz="18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Visually</a:t>
            </a:r>
            <a:r>
              <a:rPr lang="fr-CH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</a:t>
            </a:r>
            <a:r>
              <a:rPr lang="fr-CH" sz="18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assess</a:t>
            </a:r>
            <a:r>
              <a:rPr lang="fr-CH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</a:t>
            </a:r>
            <a:r>
              <a:rPr lang="fr-CH" sz="18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normality</a:t>
            </a:r>
            <a:r>
              <a:rPr lang="fr-CH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</a:t>
            </a:r>
            <a:r>
              <a:rPr lang="fr-CH" sz="18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where</a:t>
            </a:r>
            <a:r>
              <a:rPr lang="fr-CH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 </a:t>
            </a:r>
            <a:r>
              <a:rPr lang="fr-CH" sz="1800" dirty="0" err="1">
                <a:solidFill>
                  <a:srgbClr val="000000"/>
                </a:solidFill>
                <a:latin typeface="Corbel"/>
                <a:ea typeface="Tahoma"/>
                <a:cs typeface="Arial"/>
              </a:rPr>
              <a:t>appropriate</a:t>
            </a:r>
            <a:r>
              <a:rPr lang="en-US" sz="1800" dirty="0">
                <a:solidFill>
                  <a:srgbClr val="000000"/>
                </a:solidFill>
                <a:latin typeface="Corbel"/>
                <a:ea typeface="Tahoma"/>
                <a:cs typeface="Arial"/>
              </a:rPr>
              <a:t>.</a:t>
            </a:r>
          </a:p>
          <a:p>
            <a:pPr marL="344805" indent="-340360">
              <a:spcBef>
                <a:spcPts val="782"/>
              </a:spcBef>
              <a:spcAft>
                <a:spcPts val="283"/>
              </a:spcAft>
              <a:buFont typeface="Arial,Sans-Serif"/>
              <a:buChar char="•"/>
            </a:pPr>
            <a:endParaRPr lang="en-US" sz="180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0579474"/>
      </p:ext>
    </p:extLst>
  </p:cSld>
  <p:clrMapOvr>
    <a:masterClrMapping/>
  </p:clrMapOvr>
</p:sld>
</file>

<file path=ppt/theme/theme1.xml><?xml version="1.0" encoding="utf-8"?>
<a:theme xmlns:a="http://schemas.openxmlformats.org/drawingml/2006/main" name="Global theme">
  <a:themeElements>
    <a:clrScheme name="SIB">
      <a:dk1>
        <a:srgbClr val="1E2232"/>
      </a:dk1>
      <a:lt1>
        <a:srgbClr val="FFFFFF"/>
      </a:lt1>
      <a:dk2>
        <a:srgbClr val="E20613"/>
      </a:dk2>
      <a:lt2>
        <a:srgbClr val="E7E6E6"/>
      </a:lt2>
      <a:accent1>
        <a:srgbClr val="77E0C1"/>
      </a:accent1>
      <a:accent2>
        <a:srgbClr val="3368ED"/>
      </a:accent2>
      <a:accent3>
        <a:srgbClr val="F6D0D0"/>
      </a:accent3>
      <a:accent4>
        <a:srgbClr val="50B798"/>
      </a:accent4>
      <a:accent5>
        <a:srgbClr val="F6F6F6"/>
      </a:accent5>
      <a:accent6>
        <a:srgbClr val="000000"/>
      </a:accent6>
      <a:hlink>
        <a:srgbClr val="3267ED"/>
      </a:hlink>
      <a:folHlink>
        <a:srgbClr val="1E213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2"/>
          </a:solidFill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1cd6d5f-6ae9-4e54-9898-8992a7ff3036">
      <Terms xmlns="http://schemas.microsoft.com/office/infopath/2007/PartnerControls"/>
    </lcf76f155ced4ddcb4097134ff3c332f>
    <TaxCatchAll xmlns="1136f6dd-7c48-4f33-aa6a-8b8e7584cec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884769A1460844A8276E9E33D9EC1F" ma:contentTypeVersion="17" ma:contentTypeDescription="Create a new document." ma:contentTypeScope="" ma:versionID="1e661dde982bb637ab265ef9bdeebac4">
  <xsd:schema xmlns:xsd="http://www.w3.org/2001/XMLSchema" xmlns:xs="http://www.w3.org/2001/XMLSchema" xmlns:p="http://schemas.microsoft.com/office/2006/metadata/properties" xmlns:ns2="51cd6d5f-6ae9-4e54-9898-8992a7ff3036" xmlns:ns3="1136f6dd-7c48-4f33-aa6a-8b8e7584cecf" targetNamespace="http://schemas.microsoft.com/office/2006/metadata/properties" ma:root="true" ma:fieldsID="268353165dcdbb2dfcde019cd206b759" ns2:_="" ns3:_="">
    <xsd:import namespace="51cd6d5f-6ae9-4e54-9898-8992a7ff3036"/>
    <xsd:import namespace="1136f6dd-7c48-4f33-aa6a-8b8e7584ce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cd6d5f-6ae9-4e54-9898-8992a7ff30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6af233ad-a872-49f3-8d8c-f1cf611cbd9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36f6dd-7c48-4f33-aa6a-8b8e7584cec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9d6480a6-8657-40ee-b73b-62f5e6461347}" ma:internalName="TaxCatchAll" ma:showField="CatchAllData" ma:web="1136f6dd-7c48-4f33-aa6a-8b8e7584ce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B38228-41B2-4CC0-85B6-8CB372D27A8C}">
  <ds:schemaRefs>
    <ds:schemaRef ds:uri="51cd6d5f-6ae9-4e54-9898-8992a7ff3036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dcmitype/"/>
    <ds:schemaRef ds:uri="1136f6dd-7c48-4f33-aa6a-8b8e7584cecf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3CC3BE7-1E24-4E91-A36E-E39FC0373FB8}">
  <ds:schemaRefs>
    <ds:schemaRef ds:uri="1136f6dd-7c48-4f33-aa6a-8b8e7584cecf"/>
    <ds:schemaRef ds:uri="51cd6d5f-6ae9-4e54-9898-8992a7ff303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C234DFD-9E98-47EE-A822-37224EBFD70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3573</TotalTime>
  <Words>1472</Words>
  <Application>Microsoft Office PowerPoint</Application>
  <PresentationFormat>Widescreen</PresentationFormat>
  <Paragraphs>225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Global theme</vt:lpstr>
      <vt:lpstr>Exam – for 0.5 ECTS credit points</vt:lpstr>
      <vt:lpstr>Exam - part I</vt:lpstr>
      <vt:lpstr>Exam – part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SIB Swiss Institute of Bioinformatics</dc:title>
  <dc:creator>O365</dc:creator>
  <cp:lastModifiedBy>Marie Dangles</cp:lastModifiedBy>
  <cp:revision>46</cp:revision>
  <dcterms:created xsi:type="dcterms:W3CDTF">2023-02-23T13:26:01Z</dcterms:created>
  <dcterms:modified xsi:type="dcterms:W3CDTF">2025-01-15T12:24:14Z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0x010100D1884769A1460844A8276E9E33D9EC1F</vt:lpwstr>
  </property>
  <property fmtid="{D5CDD505-2E9C-101B-9397-08002B2CF9AE}" pid="3" name="MediaServiceImageTags">
    <vt:lpwstr/>
  </property>
</Properties>
</file>